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94D67-EF66-4A77-86F6-F582D5775309}" v="15" dt="2020-10-16T20:31:43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FEEF-CEFA-4603-BFFF-2E7ED6724BF1}" type="datetimeFigureOut">
              <a:rPr lang="nl-BE" smtClean="0"/>
              <a:t>16/10/2020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50FBC-4124-443D-B21E-352B340147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65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7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4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6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6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4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7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9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1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7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9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10/16/2020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‹nr.›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602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8C9B8A-16B4-4FC3-9E90-BE7102226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7" r="25685" b="3"/>
          <a:stretch/>
        </p:blipFill>
        <p:spPr>
          <a:xfrm>
            <a:off x="6536411" y="254456"/>
            <a:ext cx="4203526" cy="4203526"/>
          </a:xfrm>
          <a:custGeom>
            <a:avLst/>
            <a:gdLst/>
            <a:ahLst/>
            <a:cxnLst/>
            <a:rect l="l" t="t" r="r" b="b"/>
            <a:pathLst>
              <a:path w="2813056" h="2813056">
                <a:moveTo>
                  <a:pt x="1406528" y="0"/>
                </a:moveTo>
                <a:cubicBezTo>
                  <a:pt x="2183332" y="0"/>
                  <a:pt x="2813056" y="629724"/>
                  <a:pt x="2813056" y="1406528"/>
                </a:cubicBezTo>
                <a:cubicBezTo>
                  <a:pt x="2813056" y="2183332"/>
                  <a:pt x="2183332" y="2813056"/>
                  <a:pt x="1406528" y="2813056"/>
                </a:cubicBezTo>
                <a:cubicBezTo>
                  <a:pt x="629724" y="2813056"/>
                  <a:pt x="0" y="2183332"/>
                  <a:pt x="0" y="1406528"/>
                </a:cubicBezTo>
                <a:cubicBezTo>
                  <a:pt x="0" y="629724"/>
                  <a:pt x="629724" y="0"/>
                  <a:pt x="1406528" y="0"/>
                </a:cubicBezTo>
                <a:close/>
              </a:path>
            </a:pathLst>
          </a:custGeom>
        </p:spPr>
      </p:pic>
      <p:sp>
        <p:nvSpPr>
          <p:cNvPr id="27" name="Oval 21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7014" y="112880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B369A2E-99B1-4A2B-9343-957A6C165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0778" y="1131641"/>
            <a:ext cx="5290997" cy="529099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Oval 25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254" y="1065353"/>
            <a:ext cx="5290997" cy="529099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D5411C-F3CC-4F0F-989D-A2911E13E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2374" y="1546087"/>
            <a:ext cx="4070490" cy="2577893"/>
          </a:xfrm>
        </p:spPr>
        <p:txBody>
          <a:bodyPr>
            <a:normAutofit/>
          </a:bodyPr>
          <a:lstStyle/>
          <a:p>
            <a:r>
              <a:rPr lang="nl-BE" dirty="0"/>
              <a:t>LEUVEN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BB0463-E911-416B-A32A-B73336B9D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5383" y="4428561"/>
            <a:ext cx="3624471" cy="811604"/>
          </a:xfrm>
        </p:spPr>
        <p:txBody>
          <a:bodyPr>
            <a:normAutofit/>
          </a:bodyPr>
          <a:lstStyle/>
          <a:p>
            <a:r>
              <a:rPr lang="nl-BE" sz="1700" dirty="0">
                <a:solidFill>
                  <a:schemeClr val="accent3"/>
                </a:solidFill>
              </a:rPr>
              <a:t>Mijn</a:t>
            </a:r>
            <a:r>
              <a:rPr lang="nl-BE" sz="1700" dirty="0"/>
              <a:t> top 3 mooiste plaatsen van Leuven.</a:t>
            </a:r>
          </a:p>
        </p:txBody>
      </p:sp>
      <p:sp>
        <p:nvSpPr>
          <p:cNvPr id="28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0" name="Graphic 212">
            <a:extLst>
              <a:ext uri="{FF2B5EF4-FFF2-40B4-BE49-F238E27FC236}">
                <a16:creationId xmlns:a16="http://schemas.microsoft.com/office/drawing/2014/main" id="{B3D7D008-0B6D-4161-BEDA-6AF6A03BC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0339FE9-6931-4B68-8E22-6539BB608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rgbClr val="FFFFFF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218489-E03B-4E4F-9ADA-EC579122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tx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36F491E-9A40-46C5-BD55-356F15025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EC201AA-621E-4837-A31C-D061443F7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0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8320" y="4140693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AA707BA-98B0-47C5-B34A-63D60A010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2EBD51-F361-41AE-95D4-F15010A4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71" y="943034"/>
            <a:ext cx="5575572" cy="22802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cap="all" spc="1500" dirty="0">
                <a:latin typeface="Aparajita" panose="020B0502040204020203" pitchFamily="18" charset="0"/>
                <a:ea typeface="Source Sans Pro SemiBold" panose="020B0603030403020204" pitchFamily="34" charset="0"/>
                <a:cs typeface="Aparajita" panose="020B0502040204020203" pitchFamily="18" charset="0"/>
              </a:rPr>
              <a:t>  </a:t>
            </a:r>
            <a:r>
              <a:rPr lang="en-US" sz="4000" b="1" cap="all" spc="1500" dirty="0">
                <a:latin typeface="Aparajita" panose="020B0502040204020203" pitchFamily="18" charset="0"/>
                <a:ea typeface="Source Sans Pro SemiBold" panose="020B0603030403020204" pitchFamily="34" charset="0"/>
                <a:cs typeface="Aparajita" panose="020B0502040204020203" pitchFamily="18" charset="0"/>
              </a:rPr>
              <a:t>Groot</a:t>
            </a:r>
            <a:br>
              <a:rPr lang="en-US" sz="4000" b="1" cap="all" spc="1500" dirty="0">
                <a:latin typeface="Aparajita" panose="020B0502040204020203" pitchFamily="18" charset="0"/>
                <a:ea typeface="Source Sans Pro SemiBold" panose="020B0603030403020204" pitchFamily="34" charset="0"/>
                <a:cs typeface="Aparajita" panose="020B0502040204020203" pitchFamily="18" charset="0"/>
              </a:rPr>
            </a:br>
            <a:r>
              <a:rPr lang="en-US" sz="4000" b="1" cap="all" spc="1500" dirty="0" err="1">
                <a:latin typeface="Aparajita" panose="020B0502040204020203" pitchFamily="18" charset="0"/>
                <a:ea typeface="Source Sans Pro SemiBold" panose="020B0603030403020204" pitchFamily="34" charset="0"/>
                <a:cs typeface="Aparajita" panose="020B0502040204020203" pitchFamily="18" charset="0"/>
              </a:rPr>
              <a:t>begijnhof</a:t>
            </a:r>
            <a:r>
              <a:rPr lang="en-US" sz="4000" b="1" cap="all" spc="1500" dirty="0">
                <a:latin typeface="Aparajita" panose="020B0502040204020203" pitchFamily="18" charset="0"/>
                <a:ea typeface="Source Sans Pro SemiBold" panose="020B0603030403020204" pitchFamily="34" charset="0"/>
                <a:cs typeface="Aparajita" panose="020B0502040204020203" pitchFamily="18" charset="0"/>
              </a:rPr>
              <a:t> </a:t>
            </a:r>
            <a:r>
              <a:rPr lang="en-US" sz="4800" b="1" cap="all" spc="1500" dirty="0">
                <a:ea typeface="Source Sans Pro SemiBold" panose="020B0603030403020204" pitchFamily="34" charset="0"/>
              </a:rPr>
              <a:t>	</a:t>
            </a:r>
          </a:p>
        </p:txBody>
      </p:sp>
      <p:pic>
        <p:nvPicPr>
          <p:cNvPr id="4" name="Tijdelijke aanduiding voor inhoud 3" descr="Afbeelding met gebouw, buiten, baksteen, huis&#10;&#10;Automatisch gegenereerde beschrijving">
            <a:extLst>
              <a:ext uri="{FF2B5EF4-FFF2-40B4-BE49-F238E27FC236}">
                <a16:creationId xmlns:a16="http://schemas.microsoft.com/office/drawing/2014/main" id="{97115ED1-8395-429F-89A0-BA4746290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76" r="3220" b="-1"/>
          <a:stretch/>
        </p:blipFill>
        <p:spPr>
          <a:xfrm>
            <a:off x="5467894" y="590861"/>
            <a:ext cx="5290998" cy="5290998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25400">
            <a:noFill/>
          </a:ln>
        </p:spPr>
      </p:pic>
      <p:sp>
        <p:nvSpPr>
          <p:cNvPr id="20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E321558F-76AD-4645-B230-F239B97DEECB}"/>
              </a:ext>
            </a:extLst>
          </p:cNvPr>
          <p:cNvSpPr txBox="1"/>
          <p:nvPr/>
        </p:nvSpPr>
        <p:spPr>
          <a:xfrm>
            <a:off x="149728" y="3594090"/>
            <a:ext cx="54054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Het groot begijnhof in de Schapenstraat vind ik persoonlijk de 3</a:t>
            </a:r>
            <a:r>
              <a:rPr lang="nl-BE" sz="2400" baseline="30000" dirty="0"/>
              <a:t>de</a:t>
            </a:r>
            <a:r>
              <a:rPr lang="nl-BE" sz="2400" dirty="0"/>
              <a:t>  mooiste plaats in Leuven. Het groot begijnhof is gebouwd in de 13</a:t>
            </a:r>
            <a:r>
              <a:rPr lang="nl-BE" sz="2400" baseline="30000" dirty="0"/>
              <a:t>de</a:t>
            </a:r>
            <a:r>
              <a:rPr lang="nl-BE" sz="2400" dirty="0"/>
              <a:t> eeuw, in de 17</a:t>
            </a:r>
            <a:r>
              <a:rPr lang="nl-BE" sz="2400" baseline="30000" dirty="0"/>
              <a:t>de</a:t>
            </a:r>
            <a:r>
              <a:rPr lang="nl-BE" sz="2400" dirty="0"/>
              <a:t> eeuw woonde er zo’n 360 begijnen</a:t>
            </a:r>
            <a:r>
              <a:rPr lang="nl-BE" sz="2800" dirty="0"/>
              <a:t>. </a:t>
            </a:r>
            <a:r>
              <a:rPr lang="nl-BE" dirty="0"/>
              <a:t>	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A12DCCF-5730-4C4B-8E5E-92C753DB8553}"/>
              </a:ext>
            </a:extLst>
          </p:cNvPr>
          <p:cNvSpPr txBox="1"/>
          <p:nvPr/>
        </p:nvSpPr>
        <p:spPr>
          <a:xfrm>
            <a:off x="11422441" y="-97604"/>
            <a:ext cx="710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>
                <a:latin typeface="Abadi Extra Light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52180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C8348B-1879-43D6-BF83-B0B9CB15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104" y="523449"/>
            <a:ext cx="4463623" cy="1314996"/>
          </a:xfrm>
        </p:spPr>
        <p:txBody>
          <a:bodyPr anchor="b">
            <a:normAutofit/>
          </a:bodyPr>
          <a:lstStyle/>
          <a:p>
            <a:r>
              <a:rPr lang="nl-BE" sz="6000" dirty="0">
                <a:latin typeface="Aparajita" panose="02020603050405020304" pitchFamily="18" charset="0"/>
                <a:cs typeface="Aparajita" panose="02020603050405020304" pitchFamily="18" charset="0"/>
              </a:rPr>
              <a:t>Arenberg kasteel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936857-EA59-45E3-8D0D-08B5917F1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2" y="2125737"/>
            <a:ext cx="4463623" cy="4044463"/>
          </a:xfrm>
        </p:spPr>
        <p:txBody>
          <a:bodyPr>
            <a:normAutofit/>
          </a:bodyPr>
          <a:lstStyle/>
          <a:p>
            <a:r>
              <a:rPr lang="nl-BE" dirty="0"/>
              <a:t>Het kasteel  van Arenberg (Kardinaal </a:t>
            </a:r>
            <a:r>
              <a:rPr lang="nl-BE" dirty="0" err="1"/>
              <a:t>Mercierlaan</a:t>
            </a:r>
            <a:r>
              <a:rPr lang="nl-BE" dirty="0"/>
              <a:t> 94) is gebouwd in de 16</a:t>
            </a:r>
            <a:r>
              <a:rPr lang="nl-BE" baseline="30000" dirty="0"/>
              <a:t>de</a:t>
            </a:r>
            <a:r>
              <a:rPr lang="nl-BE" dirty="0"/>
              <a:t> eeuw. Ik vind het kasteel niet alleen zo mooi om de tuinen en het kasteel zelf maar vooral voor de prachtige geschiedenis dat het kasteel met zich meedraagt.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3BEE798F-F0B8-40FF-BDDA-AE0702A22D65}"/>
              </a:ext>
            </a:extLst>
          </p:cNvPr>
          <p:cNvSpPr txBox="1"/>
          <p:nvPr/>
        </p:nvSpPr>
        <p:spPr>
          <a:xfrm>
            <a:off x="11230253" y="12243"/>
            <a:ext cx="772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6000">
                <a:latin typeface="Abadi Extra Light" panose="020B0204020104020204" pitchFamily="34" charset="0"/>
              </a:rPr>
              <a:t>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FC11553-18E5-4915-85C9-17254410D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710" y="633046"/>
            <a:ext cx="3366957" cy="4489276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D3CE9470-A060-44A8-86B4-73139567F91A}"/>
              </a:ext>
            </a:extLst>
          </p:cNvPr>
          <p:cNvSpPr/>
          <p:nvPr/>
        </p:nvSpPr>
        <p:spPr>
          <a:xfrm>
            <a:off x="8671793" y="3564607"/>
            <a:ext cx="5077417" cy="5020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F674F62B-89E0-4CF4-BCA2-890A3261D1EB}"/>
              </a:ext>
            </a:extLst>
          </p:cNvPr>
          <p:cNvCxnSpPr/>
          <p:nvPr/>
        </p:nvCxnSpPr>
        <p:spPr>
          <a:xfrm>
            <a:off x="9552373" y="4740676"/>
            <a:ext cx="876261" cy="10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E5DC7767-A5F4-4D05-BE2F-061D49C7C5D9}"/>
              </a:ext>
            </a:extLst>
          </p:cNvPr>
          <p:cNvCxnSpPr>
            <a:cxnSpLocks/>
          </p:cNvCxnSpPr>
          <p:nvPr/>
        </p:nvCxnSpPr>
        <p:spPr>
          <a:xfrm>
            <a:off x="9854214" y="4527612"/>
            <a:ext cx="852256" cy="1003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69">
            <a:extLst>
              <a:ext uri="{FF2B5EF4-FFF2-40B4-BE49-F238E27FC236}">
                <a16:creationId xmlns:a16="http://schemas.microsoft.com/office/drawing/2014/main" id="{79C10807-037C-4046-9D3D-44AA310D3502}"/>
              </a:ext>
            </a:extLst>
          </p:cNvPr>
          <p:cNvCxnSpPr>
            <a:cxnSpLocks/>
          </p:cNvCxnSpPr>
          <p:nvPr/>
        </p:nvCxnSpPr>
        <p:spPr>
          <a:xfrm>
            <a:off x="10102788" y="4358936"/>
            <a:ext cx="850245" cy="1020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ter: 5 punten 73">
            <a:extLst>
              <a:ext uri="{FF2B5EF4-FFF2-40B4-BE49-F238E27FC236}">
                <a16:creationId xmlns:a16="http://schemas.microsoft.com/office/drawing/2014/main" id="{C10DA50D-32F0-426E-BB5A-5393F92A3C1F}"/>
              </a:ext>
            </a:extLst>
          </p:cNvPr>
          <p:cNvSpPr/>
          <p:nvPr/>
        </p:nvSpPr>
        <p:spPr>
          <a:xfrm>
            <a:off x="12622248" y="5323015"/>
            <a:ext cx="705744" cy="664049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2031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B1B8A2-5B08-48C2-970B-55F93C1BC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825" y="542300"/>
            <a:ext cx="6810375" cy="993023"/>
          </a:xfrm>
        </p:spPr>
        <p:txBody>
          <a:bodyPr>
            <a:noAutofit/>
          </a:bodyPr>
          <a:lstStyle/>
          <a:p>
            <a:r>
              <a:rPr lang="nl-BE" sz="6600" dirty="0">
                <a:latin typeface="Aparajita" panose="02020603050405020304" pitchFamily="18" charset="0"/>
                <a:cs typeface="Aparajita" panose="02020603050405020304" pitchFamily="18" charset="0"/>
              </a:rPr>
              <a:t>Abdij van Keizerberg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0DE568A-592E-4171-983E-75F409DC0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55" r="-1" b="-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C94B38-A055-4AA5-A743-48AA0A867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222" y="2105415"/>
            <a:ext cx="5217173" cy="4351338"/>
          </a:xfrm>
        </p:spPr>
        <p:txBody>
          <a:bodyPr>
            <a:normAutofit/>
          </a:bodyPr>
          <a:lstStyle/>
          <a:p>
            <a:r>
              <a:rPr lang="en-US" dirty="0"/>
              <a:t>De </a:t>
            </a:r>
            <a:r>
              <a:rPr lang="en-US" dirty="0" err="1"/>
              <a:t>Abdij</a:t>
            </a:r>
            <a:r>
              <a:rPr lang="en-US" dirty="0"/>
              <a:t> van </a:t>
            </a:r>
            <a:r>
              <a:rPr lang="en-US" dirty="0" err="1"/>
              <a:t>Keizerberg</a:t>
            </a:r>
            <a:r>
              <a:rPr lang="en-US" dirty="0"/>
              <a:t> is </a:t>
            </a:r>
            <a:r>
              <a:rPr lang="en-US" dirty="0" err="1"/>
              <a:t>eenvoudig</a:t>
            </a:r>
            <a:r>
              <a:rPr lang="en-US" dirty="0"/>
              <a:t> </a:t>
            </a:r>
            <a:r>
              <a:rPr lang="en-US" dirty="0" err="1"/>
              <a:t>gezegd</a:t>
            </a:r>
            <a:r>
              <a:rPr lang="en-US" dirty="0"/>
              <a:t> </a:t>
            </a:r>
            <a:r>
              <a:rPr lang="en-US" dirty="0" err="1">
                <a:solidFill>
                  <a:schemeClr val="accent3"/>
                </a:solidFill>
              </a:rPr>
              <a:t>prachtig</a:t>
            </a:r>
            <a:r>
              <a:rPr lang="en-US" dirty="0"/>
              <a:t>. De </a:t>
            </a:r>
            <a:r>
              <a:rPr lang="en-US" dirty="0" err="1"/>
              <a:t>abdij</a:t>
            </a:r>
            <a:r>
              <a:rPr lang="en-US" dirty="0"/>
              <a:t> </a:t>
            </a:r>
            <a:r>
              <a:rPr lang="en-US" dirty="0" err="1"/>
              <a:t>ligt</a:t>
            </a:r>
            <a:r>
              <a:rPr lang="en-US" dirty="0"/>
              <a:t> </a:t>
            </a:r>
            <a:r>
              <a:rPr lang="en-US" dirty="0" err="1"/>
              <a:t>hoog</a:t>
            </a:r>
            <a:r>
              <a:rPr lang="en-US" dirty="0"/>
              <a:t> op de </a:t>
            </a:r>
            <a:r>
              <a:rPr lang="en-US" dirty="0" err="1"/>
              <a:t>Keizerberg</a:t>
            </a:r>
            <a:r>
              <a:rPr lang="en-US" dirty="0"/>
              <a:t>. De </a:t>
            </a:r>
            <a:r>
              <a:rPr lang="en-US" dirty="0" err="1"/>
              <a:t>Abdij</a:t>
            </a:r>
            <a:r>
              <a:rPr lang="en-US" dirty="0"/>
              <a:t> was in 1414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kasteel</a:t>
            </a:r>
            <a:r>
              <a:rPr lang="en-US" dirty="0"/>
              <a:t>, later </a:t>
            </a:r>
            <a:r>
              <a:rPr lang="en-US" dirty="0" err="1"/>
              <a:t>werd</a:t>
            </a:r>
            <a:r>
              <a:rPr lang="en-US" dirty="0"/>
              <a:t> het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abdij</a:t>
            </a:r>
            <a:r>
              <a:rPr lang="en-US" dirty="0"/>
              <a:t>. </a:t>
            </a:r>
          </a:p>
        </p:txBody>
      </p:sp>
      <p:grpSp>
        <p:nvGrpSpPr>
          <p:cNvPr id="10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F2241693-15D2-4C0D-BA97-6DE99911CA4F}"/>
              </a:ext>
            </a:extLst>
          </p:cNvPr>
          <p:cNvSpPr txBox="1"/>
          <p:nvPr/>
        </p:nvSpPr>
        <p:spPr>
          <a:xfrm>
            <a:off x="11409860" y="-27792"/>
            <a:ext cx="954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>
                <a:latin typeface="Abadi Extra Light" panose="020B0204020104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0266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F72B1-ED3D-4AA1-8CC5-5C53DF6C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einde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697798-80EF-4292-85AF-0690121D1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ym typeface="Wingdings" panose="05000000000000000000" pitchFamily="2" charset="2"/>
              </a:rPr>
              <a:t>………………………………………………………………………………</a:t>
            </a:r>
            <a:endParaRPr lang="nl-BE" dirty="0"/>
          </a:p>
          <a:p>
            <a:r>
              <a:rPr lang="nl-BE" dirty="0"/>
              <a:t>Dit was mijn top 3 mooiste plekjes in Leuven. </a:t>
            </a:r>
          </a:p>
          <a:p>
            <a:r>
              <a:rPr lang="nl-BE" dirty="0"/>
              <a:t>Al de plekken zijn gratis</a:t>
            </a:r>
          </a:p>
          <a:p>
            <a:r>
              <a:rPr lang="nl-BE" dirty="0"/>
              <a:t>24/24, 7/7 open</a:t>
            </a:r>
          </a:p>
          <a:p>
            <a:r>
              <a:rPr lang="nl-BE" dirty="0"/>
              <a:t>Ik wil wel even de nadruk leggen dat je overal de nodige afstand moet bewaren en waar nodig een mondmaskertje dragen. </a:t>
            </a:r>
            <a:r>
              <a:rPr lang="nl-BE" dirty="0">
                <a:sym typeface="Wingdings" panose="05000000000000000000" pitchFamily="2" charset="2"/>
              </a:rPr>
              <a:t></a:t>
            </a:r>
          </a:p>
          <a:p>
            <a:r>
              <a:rPr lang="nl-BE" dirty="0">
                <a:sym typeface="Wingdings" panose="05000000000000000000" pitchFamily="2" charset="2"/>
              </a:rPr>
              <a:t>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3487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179</Words>
  <Application>Microsoft Office PowerPoint</Application>
  <PresentationFormat>Breedbeeld</PresentationFormat>
  <Paragraphs>18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Abadi Extra Light</vt:lpstr>
      <vt:lpstr>Aparajita</vt:lpstr>
      <vt:lpstr>Arial</vt:lpstr>
      <vt:lpstr>Calibri</vt:lpstr>
      <vt:lpstr>Source Sans Pro</vt:lpstr>
      <vt:lpstr>FunkyShapesDarkVTI</vt:lpstr>
      <vt:lpstr>LEUVEN</vt:lpstr>
      <vt:lpstr>  Groot begijnhof  </vt:lpstr>
      <vt:lpstr>Arenberg kasteel</vt:lpstr>
      <vt:lpstr>Abdij van Keizerberg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LEUVEN</dc:title>
  <dc:creator>lander van samang</dc:creator>
  <cp:lastModifiedBy>lander van samang</cp:lastModifiedBy>
  <cp:revision>3</cp:revision>
  <dcterms:created xsi:type="dcterms:W3CDTF">2020-10-16T18:47:21Z</dcterms:created>
  <dcterms:modified xsi:type="dcterms:W3CDTF">2020-10-16T20:46:42Z</dcterms:modified>
</cp:coreProperties>
</file>